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Layouts/slideLayout17.xml" ContentType="application/vnd.openxmlformats-officedocument.presentationml.slideLayout+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4"/>
  </p:notesMasterIdLst>
  <p:sldIdLst>
    <p:sldId id="256" r:id="rId2"/>
    <p:sldId id="258" r:id="rId3"/>
    <p:sldId id="260" r:id="rId4"/>
    <p:sldId id="261" r:id="rId5"/>
    <p:sldId id="262" r:id="rId6"/>
    <p:sldId id="263" r:id="rId7"/>
    <p:sldId id="266" r:id="rId8"/>
    <p:sldId id="267" r:id="rId9"/>
    <p:sldId id="268" r:id="rId10"/>
    <p:sldId id="269" r:id="rId11"/>
    <p:sldId id="270" r:id="rId12"/>
    <p:sldId id="26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3" d="100"/>
          <a:sy n="93" d="100"/>
        </p:scale>
        <p:origin x="-7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F175F-B06C-544E-A673-7E9B9433B420}" type="datetimeFigureOut">
              <a:rPr lang="en-US" smtClean="0"/>
              <a:pPr/>
              <a:t>11/23/14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F13E95-B694-FD48-B6AC-4AC1A2A68C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Label each corner with each category before teachers arrive.</a:t>
            </a:r>
            <a:endParaRPr lang="en-US" dirty="0"/>
          </a:p>
        </p:txBody>
      </p:sp>
      <p:sp>
        <p:nvSpPr>
          <p:cNvPr id="4" name="Slide Number Placeholder 3"/>
          <p:cNvSpPr>
            <a:spLocks noGrp="1"/>
          </p:cNvSpPr>
          <p:nvPr>
            <p:ph type="sldNum" sz="quarter" idx="10"/>
          </p:nvPr>
        </p:nvSpPr>
        <p:spPr/>
        <p:txBody>
          <a:bodyPr/>
          <a:lstStyle/>
          <a:p>
            <a:fld id="{BEF13E95-B694-FD48-B6AC-4AC1A2A68CB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-Say,</a:t>
            </a:r>
            <a:r>
              <a:rPr lang="en-US" baseline="0" dirty="0" smtClean="0"/>
              <a:t> “</a:t>
            </a:r>
            <a:r>
              <a:rPr lang="en-US" dirty="0" smtClean="0"/>
              <a:t>Think about each word in the 4 squares</a:t>
            </a:r>
            <a:r>
              <a:rPr lang="en-US" baseline="0" dirty="0" smtClean="0"/>
              <a:t> in terms of cooking.” </a:t>
            </a:r>
          </a:p>
          <a:p>
            <a:r>
              <a:rPr lang="en-US" baseline="0" dirty="0" smtClean="0"/>
              <a:t>-Have teachers share their definitions. </a:t>
            </a:r>
          </a:p>
          <a:p>
            <a:r>
              <a:rPr lang="en-US" baseline="0" dirty="0" smtClean="0"/>
              <a:t>-Then, link each word to a product that students might create and how technology can substitute, augment, modify, or redefine. </a:t>
            </a:r>
          </a:p>
          <a:p>
            <a:r>
              <a:rPr lang="en-US" baseline="0" dirty="0" smtClean="0"/>
              <a:t>-Ask, “Where do you think you are when using technology in your classroom? Where might you like to be in terms of providing appropriate technology for students’ learning? Keep in mind, when working with students, if it is your first time with a piece of technology, would you want to jump directly to modifying or redefining? If we were to make a recipe for the first time and go directly to modifying and redefining, would that be beneficial? It might be fun, but are we guaranteed a good outcome? With a new recipe, however, would you feel more comfortable substituting margarine for butter? Or augmenting the recipe by putting cookies in a sheet to make bars of cookies instead of balls to make circular cookies?”</a:t>
            </a:r>
          </a:p>
        </p:txBody>
      </p:sp>
      <p:sp>
        <p:nvSpPr>
          <p:cNvPr id="4" name="Slide Number Placeholder 3"/>
          <p:cNvSpPr>
            <a:spLocks noGrp="1"/>
          </p:cNvSpPr>
          <p:nvPr>
            <p:ph type="sldNum" sz="quarter" idx="10"/>
          </p:nvPr>
        </p:nvSpPr>
        <p:spPr/>
        <p:txBody>
          <a:bodyPr/>
          <a:lstStyle/>
          <a:p>
            <a:fld id="{BEF13E95-B694-FD48-B6AC-4AC1A2A68CB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-Click for text box to enter. Read.</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-Click for next text box to enter. Read.</a:t>
            </a:r>
          </a:p>
          <a:p>
            <a:r>
              <a:rPr lang="en-US" dirty="0" smtClean="0"/>
              <a:t>-As we move</a:t>
            </a:r>
            <a:r>
              <a:rPr lang="en-US" baseline="0" dirty="0" smtClean="0"/>
              <a:t> from substitution to augmentation, the learning goes from being teacher-centric to more student-centric.</a:t>
            </a:r>
            <a:endParaRPr lang="en-US" dirty="0"/>
          </a:p>
        </p:txBody>
      </p:sp>
      <p:sp>
        <p:nvSpPr>
          <p:cNvPr id="4" name="Slide Number Placeholder 3"/>
          <p:cNvSpPr>
            <a:spLocks noGrp="1"/>
          </p:cNvSpPr>
          <p:nvPr>
            <p:ph type="sldNum" sz="quarter" idx="10"/>
          </p:nvPr>
        </p:nvSpPr>
        <p:spPr/>
        <p:txBody>
          <a:bodyPr/>
          <a:lstStyle/>
          <a:p>
            <a:fld id="{BEF13E95-B694-FD48-B6AC-4AC1A2A68CB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Say, “Just as our students need to acclimate to new technology, as teachers, we do, too. Since most of us are comfortable substituting and augmenting, I challenge you to think of ways you could modify, or if you are ready, redefine student learning.”</a:t>
            </a:r>
          </a:p>
          <a:p>
            <a:endParaRPr lang="en-US" baseline="0" dirty="0" smtClean="0"/>
          </a:p>
          <a:p>
            <a:r>
              <a:rPr lang="en-US" baseline="0" dirty="0" smtClean="0"/>
              <a:t>Have teachers share ideas. Then, pass out examples from:  http://www.hippasus.com/rrpweblog/archives/2012/08/23/SAMR_BackgroundExemplars.pdf</a:t>
            </a:r>
          </a:p>
          <a:p>
            <a:endParaRPr lang="en-US" baseline="0" dirty="0" smtClean="0"/>
          </a:p>
          <a:p>
            <a:r>
              <a:rPr lang="en-US" baseline="0" dirty="0" smtClean="0"/>
              <a:t>After looking at the examples, ask teachers if they can think of any ideas they are willing to try out.</a:t>
            </a:r>
          </a:p>
        </p:txBody>
      </p:sp>
      <p:sp>
        <p:nvSpPr>
          <p:cNvPr id="4" name="Slide Number Placeholder 3"/>
          <p:cNvSpPr>
            <a:spLocks noGrp="1"/>
          </p:cNvSpPr>
          <p:nvPr>
            <p:ph type="sldNum" sz="quarter" idx="10"/>
          </p:nvPr>
        </p:nvSpPr>
        <p:spPr/>
        <p:txBody>
          <a:bodyPr/>
          <a:lstStyle/>
          <a:p>
            <a:fld id="{BEF13E95-B694-FD48-B6AC-4AC1A2A68CB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4 corners:  Say: “Some of us are still trying out augmentation due to increasing amounts of new technology. As you gain a new piece of technology, it is natural to try it out in the substitution phase, move to augmentation, and then along to the more student-centered levels, modification and/or redefinition. Choose the corner labeled with the phase you are in. While at that phase, discuss the following phase and one way you could use the continuum to move toward student-centered learning.”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Say: “I encourage you to discuss in one week, what you have done to work toward using what you know about the SAMR model to help you decide how to utilize technology in your classroom.”</a:t>
            </a:r>
          </a:p>
          <a:p>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the connection to </a:t>
            </a:r>
            <a:r>
              <a:rPr lang="en-US" dirty="0" err="1" smtClean="0"/>
              <a:t>FfT</a:t>
            </a:r>
            <a:r>
              <a:rPr lang="en-US" dirty="0" smtClean="0"/>
              <a:t> </a:t>
            </a:r>
          </a:p>
          <a:p>
            <a:r>
              <a:rPr lang="en-US" dirty="0" smtClean="0"/>
              <a:t>1d:</a:t>
            </a:r>
            <a:r>
              <a:rPr lang="en-US" baseline="0" dirty="0" smtClean="0"/>
              <a:t> Knowledge of Resources</a:t>
            </a:r>
          </a:p>
          <a:p>
            <a:r>
              <a:rPr lang="en-US" baseline="0" dirty="0" smtClean="0"/>
              <a:t>4d: Participating in a Professional Community- Involvement in culture of professional inquiry, </a:t>
            </a:r>
          </a:p>
          <a:p>
            <a:r>
              <a:rPr lang="en-US" baseline="0" dirty="0" smtClean="0"/>
              <a:t>4e: Growing and Developing Professionally. </a:t>
            </a:r>
          </a:p>
          <a:p>
            <a:r>
              <a:rPr lang="en-US" baseline="0" dirty="0" smtClean="0"/>
              <a:t>DOMAIN 3: As you become fluent in utilizing technology with students, the use will support proficiency in all of Domain 3- Instruction: 3b: Using Questioning and Discussion Techniques- 3b students will be asking majority of the questions, 3c students will be engaged in the learning process, and 3d Using Assessment- student self-assessment and monitoring and more immediate feedback </a:t>
            </a:r>
            <a:r>
              <a:rPr lang="en-US" baseline="0" smtClean="0"/>
              <a:t>to students.</a:t>
            </a:r>
            <a:endParaRPr lang="en-US" dirty="0"/>
          </a:p>
        </p:txBody>
      </p:sp>
      <p:sp>
        <p:nvSpPr>
          <p:cNvPr id="4" name="Slide Number Placeholder 3"/>
          <p:cNvSpPr>
            <a:spLocks noGrp="1"/>
          </p:cNvSpPr>
          <p:nvPr>
            <p:ph type="sldNum" sz="quarter" idx="10"/>
          </p:nvPr>
        </p:nvSpPr>
        <p:spPr/>
        <p:txBody>
          <a:bodyPr/>
          <a:lstStyle/>
          <a:p>
            <a:fld id="{BEF13E95-B694-FD48-B6AC-4AC1A2A68CB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the document camera and PowerPoint to present lessons was primarily </a:t>
            </a:r>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BEF13E95-B694-FD48-B6AC-4AC1A2A68CB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E8518D4-42F8-E04F-897C-774354506C38}" type="datetimeFigureOut">
              <a:rPr lang="en-US" smtClean="0"/>
              <a:pPr/>
              <a:t>11/23/14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19F62E-B8A8-B645-9CA6-6279865214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E8518D4-42F8-E04F-897C-774354506C38}" type="datetimeFigureOut">
              <a:rPr lang="en-US" smtClean="0"/>
              <a:pPr/>
              <a:t>11/23/14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19F62E-B8A8-B645-9CA6-6279865214E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9F62E-B8A8-B645-9CA6-6279865214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9F62E-B8A8-B645-9CA6-6279865214E0}"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9F62E-B8A8-B645-9CA6-6279865214E0}"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9F62E-B8A8-B645-9CA6-6279865214E0}"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6E8518D4-42F8-E04F-897C-774354506C38}" type="datetimeFigureOut">
              <a:rPr lang="en-US" smtClean="0"/>
              <a:pPr/>
              <a:t>11/23/14</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7419F62E-B8A8-B645-9CA6-6279865214E0}"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E8518D4-42F8-E04F-897C-774354506C38}" type="datetimeFigureOut">
              <a:rPr lang="en-US" smtClean="0"/>
              <a:pPr/>
              <a:t>11/23/14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19F62E-B8A8-B645-9CA6-6279865214E0}"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7419F62E-B8A8-B645-9CA6-6279865214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E8518D4-42F8-E04F-897C-774354506C38}"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9F62E-B8A8-B645-9CA6-6279865214E0}"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6E8518D4-42F8-E04F-897C-774354506C38}" type="datetimeFigureOut">
              <a:rPr lang="en-US" smtClean="0"/>
              <a:pPr/>
              <a:t>11/23/14</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7419F62E-B8A8-B645-9CA6-6279865214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s://sites.google.com/a/msad60.org/technology-is-learning/samr-model" TargetMode="External"/><Relationship Id="rId4" Type="http://schemas.openxmlformats.org/officeDocument/2006/relationships/hyperlink" Target="http://teachbytes.com/2013/03/29/whats-the-difference-between-using-technology-and-technology-integration/" TargetMode="External"/><Relationship Id="rId1" Type="http://schemas.openxmlformats.org/officeDocument/2006/relationships/slideLayout" Target="../slideLayouts/slideLayout2.xml"/><Relationship Id="rId2" Type="http://schemas.openxmlformats.org/officeDocument/2006/relationships/hyperlink" Target="http://www.hippasus.com/rrpweblog/archives/2012/08/23/SAMR_BackgroundExemplars.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educatorstechnology.com/search/label/Samrl%20mode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8694" y="4624668"/>
            <a:ext cx="4837024" cy="933450"/>
          </a:xfrm>
        </p:spPr>
        <p:txBody>
          <a:bodyPr>
            <a:normAutofit fontScale="90000"/>
          </a:bodyPr>
          <a:lstStyle/>
          <a:p>
            <a:r>
              <a:rPr lang="en-US" dirty="0" smtClean="0"/>
              <a:t>Genevieve Rawlings</a:t>
            </a:r>
            <a:br>
              <a:rPr lang="en-US" dirty="0" smtClean="0"/>
            </a:br>
            <a:r>
              <a:rPr lang="en-US" b="1" dirty="0" smtClean="0"/>
              <a:t>MATH 684.251 </a:t>
            </a:r>
            <a:br>
              <a:rPr lang="en-US" b="1" dirty="0" smtClean="0"/>
            </a:br>
            <a:r>
              <a:rPr lang="en-US" dirty="0" smtClean="0"/>
              <a:t>Instructor: John </a:t>
            </a:r>
            <a:r>
              <a:rPr lang="en-US" dirty="0" err="1" smtClean="0"/>
              <a:t>SanGiovanni</a:t>
            </a:r>
            <a:r>
              <a:rPr lang="en-US" dirty="0" smtClean="0"/>
              <a:t/>
            </a:r>
            <a:br>
              <a:rPr lang="en-US" dirty="0" smtClean="0"/>
            </a:br>
            <a:r>
              <a:rPr lang="en-US" dirty="0" smtClean="0"/>
              <a:t>18 November 2014	</a:t>
            </a:r>
            <a:br>
              <a:rPr lang="en-US" dirty="0" smtClean="0"/>
            </a:br>
            <a:endParaRPr lang="en-US" dirty="0"/>
          </a:p>
        </p:txBody>
      </p:sp>
      <p:sp>
        <p:nvSpPr>
          <p:cNvPr id="5" name="TextBox 4"/>
          <p:cNvSpPr txBox="1"/>
          <p:nvPr/>
        </p:nvSpPr>
        <p:spPr>
          <a:xfrm>
            <a:off x="526395" y="885712"/>
            <a:ext cx="3892299" cy="2123658"/>
          </a:xfrm>
          <a:prstGeom prst="rect">
            <a:avLst/>
          </a:prstGeom>
          <a:noFill/>
        </p:spPr>
        <p:txBody>
          <a:bodyPr wrap="square" rtlCol="0">
            <a:spAutoFit/>
          </a:bodyPr>
          <a:lstStyle/>
          <a:p>
            <a:r>
              <a:rPr lang="en-US" sz="3300" dirty="0" smtClean="0"/>
              <a:t>SAMR – </a:t>
            </a:r>
            <a:br>
              <a:rPr lang="en-US" sz="3300" dirty="0" smtClean="0"/>
            </a:br>
            <a:r>
              <a:rPr lang="en-US" sz="3300" dirty="0" smtClean="0"/>
              <a:t>		Innovating </a:t>
            </a:r>
          </a:p>
          <a:p>
            <a:r>
              <a:rPr lang="en-US" sz="3300" dirty="0" smtClean="0"/>
              <a:t>			Student 				Learning</a:t>
            </a:r>
            <a:endParaRPr lang="en-US" sz="33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450629" y="1256220"/>
            <a:ext cx="4045876" cy="2564180"/>
          </a:xfrm>
        </p:spPr>
        <p:txBody>
          <a:bodyPr/>
          <a:lstStyle/>
          <a:p>
            <a:r>
              <a:rPr lang="en-US" dirty="0" smtClean="0"/>
              <a:t>SAMR</a:t>
            </a:r>
            <a:r>
              <a:rPr lang="en-US" dirty="0" smtClean="0"/>
              <a:t> – </a:t>
            </a:r>
          </a:p>
          <a:p>
            <a:r>
              <a:rPr lang="en-US" dirty="0" smtClean="0"/>
              <a:t>Personal Examples</a:t>
            </a:r>
          </a:p>
        </p:txBody>
      </p:sp>
      <p:sp>
        <p:nvSpPr>
          <p:cNvPr id="11" name="TextBox 10"/>
          <p:cNvSpPr txBox="1"/>
          <p:nvPr/>
        </p:nvSpPr>
        <p:spPr>
          <a:xfrm>
            <a:off x="7151452" y="2496960"/>
            <a:ext cx="1992546" cy="2646879"/>
          </a:xfrm>
          <a:prstGeom prst="rect">
            <a:avLst/>
          </a:prstGeom>
          <a:noFill/>
        </p:spPr>
        <p:txBody>
          <a:bodyPr wrap="square" rtlCol="0">
            <a:spAutoFit/>
          </a:bodyPr>
          <a:lstStyle/>
          <a:p>
            <a:r>
              <a:rPr lang="en-US" sz="2200" dirty="0" smtClean="0"/>
              <a:t>Redefinition – </a:t>
            </a:r>
            <a:r>
              <a:rPr lang="en-US" dirty="0" smtClean="0"/>
              <a:t>technology enhances student learning. Collaboration is promoted and questions come from students most often.</a:t>
            </a:r>
            <a:endParaRPr lang="en-US" dirty="0"/>
          </a:p>
        </p:txBody>
      </p:sp>
      <p:sp>
        <p:nvSpPr>
          <p:cNvPr id="9" name="TextBox 8"/>
          <p:cNvSpPr txBox="1"/>
          <p:nvPr/>
        </p:nvSpPr>
        <p:spPr>
          <a:xfrm>
            <a:off x="450630" y="4683512"/>
            <a:ext cx="6349762" cy="1200329"/>
          </a:xfrm>
          <a:prstGeom prst="rect">
            <a:avLst/>
          </a:prstGeom>
          <a:noFill/>
        </p:spPr>
        <p:txBody>
          <a:bodyPr wrap="square" rtlCol="0">
            <a:spAutoFit/>
          </a:bodyPr>
          <a:lstStyle/>
          <a:p>
            <a:r>
              <a:rPr lang="en-US" dirty="0" smtClean="0"/>
              <a:t>Examples:</a:t>
            </a:r>
          </a:p>
          <a:p>
            <a:r>
              <a:rPr lang="en-US" dirty="0" smtClean="0"/>
              <a:t>-Students are able to submit work through using a variety of </a:t>
            </a:r>
            <a:r>
              <a:rPr lang="en-US" dirty="0" err="1" smtClean="0"/>
              <a:t>webtools</a:t>
            </a:r>
            <a:r>
              <a:rPr lang="en-US" dirty="0" smtClean="0"/>
              <a:t>, reference one another’s work, and get feedback on their work.</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SAMR</a:t>
            </a:r>
            <a:endParaRPr lang="en-US" dirty="0"/>
          </a:p>
        </p:txBody>
      </p:sp>
      <p:sp>
        <p:nvSpPr>
          <p:cNvPr id="7" name="TextBox 6"/>
          <p:cNvSpPr txBox="1"/>
          <p:nvPr/>
        </p:nvSpPr>
        <p:spPr>
          <a:xfrm>
            <a:off x="4795483" y="350942"/>
            <a:ext cx="1704318" cy="430887"/>
          </a:xfrm>
          <a:prstGeom prst="rect">
            <a:avLst/>
          </a:prstGeom>
          <a:noFill/>
        </p:spPr>
        <p:txBody>
          <a:bodyPr wrap="square" rtlCol="0">
            <a:spAutoFit/>
          </a:bodyPr>
          <a:lstStyle/>
          <a:p>
            <a:r>
              <a:rPr lang="en-US" sz="2200" dirty="0" smtClean="0"/>
              <a:t>Substitution</a:t>
            </a:r>
            <a:endParaRPr lang="en-US" sz="2200" dirty="0"/>
          </a:p>
        </p:txBody>
      </p:sp>
      <p:sp>
        <p:nvSpPr>
          <p:cNvPr id="8" name="TextBox 7"/>
          <p:cNvSpPr txBox="1"/>
          <p:nvPr/>
        </p:nvSpPr>
        <p:spPr>
          <a:xfrm>
            <a:off x="6833979" y="718785"/>
            <a:ext cx="2310019" cy="430887"/>
          </a:xfrm>
          <a:prstGeom prst="rect">
            <a:avLst/>
          </a:prstGeom>
          <a:noFill/>
        </p:spPr>
        <p:txBody>
          <a:bodyPr wrap="square" rtlCol="0">
            <a:spAutoFit/>
          </a:bodyPr>
          <a:lstStyle/>
          <a:p>
            <a:r>
              <a:rPr lang="en-US" sz="2200" dirty="0" smtClean="0"/>
              <a:t>Augmentation</a:t>
            </a:r>
            <a:endParaRPr lang="en-US" sz="2200" dirty="0"/>
          </a:p>
        </p:txBody>
      </p:sp>
      <p:sp>
        <p:nvSpPr>
          <p:cNvPr id="10" name="TextBox 9"/>
          <p:cNvSpPr txBox="1"/>
          <p:nvPr/>
        </p:nvSpPr>
        <p:spPr>
          <a:xfrm>
            <a:off x="4795482" y="3243846"/>
            <a:ext cx="2038497" cy="430887"/>
          </a:xfrm>
          <a:prstGeom prst="rect">
            <a:avLst/>
          </a:prstGeom>
          <a:noFill/>
        </p:spPr>
        <p:txBody>
          <a:bodyPr wrap="square" rtlCol="0">
            <a:spAutoFit/>
          </a:bodyPr>
          <a:lstStyle/>
          <a:p>
            <a:r>
              <a:rPr lang="en-US" sz="2200" dirty="0" smtClean="0"/>
              <a:t>Modification</a:t>
            </a:r>
            <a:endParaRPr lang="en-US" sz="2200" dirty="0"/>
          </a:p>
        </p:txBody>
      </p:sp>
      <p:sp>
        <p:nvSpPr>
          <p:cNvPr id="11" name="TextBox 10"/>
          <p:cNvSpPr txBox="1"/>
          <p:nvPr/>
        </p:nvSpPr>
        <p:spPr>
          <a:xfrm>
            <a:off x="7151452" y="3674733"/>
            <a:ext cx="1992546" cy="430887"/>
          </a:xfrm>
          <a:prstGeom prst="rect">
            <a:avLst/>
          </a:prstGeom>
          <a:noFill/>
        </p:spPr>
        <p:txBody>
          <a:bodyPr wrap="square" rtlCol="0">
            <a:spAutoFit/>
          </a:bodyPr>
          <a:lstStyle/>
          <a:p>
            <a:r>
              <a:rPr lang="en-US" sz="2200" dirty="0" smtClean="0"/>
              <a:t>Redefinition</a:t>
            </a:r>
            <a:endParaRPr lang="en-US" sz="2200" dirty="0"/>
          </a:p>
        </p:txBody>
      </p:sp>
      <p:sp>
        <p:nvSpPr>
          <p:cNvPr id="9" name="TextBox 8"/>
          <p:cNvSpPr txBox="1"/>
          <p:nvPr/>
        </p:nvSpPr>
        <p:spPr>
          <a:xfrm>
            <a:off x="450629" y="4424076"/>
            <a:ext cx="8288829" cy="2308324"/>
          </a:xfrm>
          <a:prstGeom prst="rect">
            <a:avLst/>
          </a:prstGeom>
          <a:noFill/>
        </p:spPr>
        <p:txBody>
          <a:bodyPr wrap="square" rtlCol="0">
            <a:spAutoFit/>
          </a:bodyPr>
          <a:lstStyle/>
          <a:p>
            <a:r>
              <a:rPr lang="en-US" dirty="0" smtClean="0"/>
              <a:t>I have utilized technology in my classroom since day 1 of my student internship. I was lucky to be able to have a </a:t>
            </a:r>
            <a:r>
              <a:rPr lang="en-US" dirty="0" err="1" smtClean="0"/>
              <a:t>SmartBoard</a:t>
            </a:r>
            <a:r>
              <a:rPr lang="en-US" dirty="0" smtClean="0"/>
              <a:t> during both internships in which students were able to interact with their learning. However, my first year of teaching, my laptop wasn’t smart enough for my </a:t>
            </a:r>
            <a:r>
              <a:rPr lang="en-US" dirty="0" err="1" smtClean="0"/>
              <a:t>SmartBoard</a:t>
            </a:r>
            <a:r>
              <a:rPr lang="en-US" dirty="0" smtClean="0"/>
              <a:t> so it was used as a glorified whiteboard. In this case, the </a:t>
            </a:r>
            <a:r>
              <a:rPr lang="en-US" dirty="0" err="1" smtClean="0"/>
              <a:t>SmartBoard</a:t>
            </a:r>
            <a:r>
              <a:rPr lang="en-US" dirty="0" smtClean="0"/>
              <a:t>/glorified whiteboard was simply a substitute for a chalkboard. I really like the SAMR model because it nicely depicts what I have always said about technology- it’s advantage is dependent on how it is utilized.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247556" y="1981200"/>
            <a:ext cx="8896444" cy="4144963"/>
          </a:xfrm>
        </p:spPr>
        <p:txBody>
          <a:bodyPr>
            <a:normAutofit fontScale="92500"/>
          </a:bodyPr>
          <a:lstStyle/>
          <a:p>
            <a:r>
              <a:rPr lang="en-US" dirty="0" err="1" smtClean="0"/>
              <a:t>Puentedura</a:t>
            </a:r>
            <a:r>
              <a:rPr lang="en-US" dirty="0" smtClean="0"/>
              <a:t>, R.R. (2012).</a:t>
            </a:r>
            <a:r>
              <a:rPr lang="en-US" dirty="0" smtClean="0"/>
              <a:t> The SAMR model: Background and exemplars. </a:t>
            </a:r>
            <a:r>
              <a:rPr lang="en-US" dirty="0" smtClean="0"/>
              <a:t>Retrieved</a:t>
            </a:r>
            <a:r>
              <a:rPr lang="en-US" dirty="0" smtClean="0"/>
              <a:t> Retrieved</a:t>
            </a:r>
            <a:r>
              <a:rPr lang="en-US" dirty="0" smtClean="0"/>
              <a:t> 	November 16, </a:t>
            </a:r>
            <a:r>
              <a:rPr lang="en-US" dirty="0" smtClean="0"/>
              <a:t>2014 from</a:t>
            </a:r>
            <a:endParaRPr lang="en-US" dirty="0" smtClean="0"/>
          </a:p>
          <a:p>
            <a:pPr lvl="3">
              <a:buNone/>
            </a:pPr>
            <a:r>
              <a:rPr lang="en-US" u="sng" dirty="0" smtClean="0">
                <a:hlinkClick r:id="rId2"/>
              </a:rPr>
              <a:t>    </a:t>
            </a:r>
            <a:r>
              <a:rPr lang="en-US" u="sng" dirty="0" smtClean="0">
                <a:hlinkClick r:id="rId2"/>
              </a:rPr>
              <a:t>http://www.hippasus.com/rrpweblog/archives/2012/08/23/</a:t>
            </a:r>
            <a:r>
              <a:rPr lang="en-US" u="sng" dirty="0" smtClean="0">
                <a:hlinkClick r:id="rId2"/>
              </a:rPr>
              <a:t>SAMR_BackgroundExemplars.pdf</a:t>
            </a:r>
            <a:endParaRPr lang="en-US" dirty="0" smtClean="0"/>
          </a:p>
          <a:p>
            <a:r>
              <a:rPr lang="en-US" dirty="0" smtClean="0"/>
              <a:t>SAMR Model - Technology Is Learning. (</a:t>
            </a:r>
            <a:r>
              <a:rPr lang="en-US" dirty="0" err="1" smtClean="0"/>
              <a:t>n.d</a:t>
            </a:r>
            <a:r>
              <a:rPr lang="en-US" dirty="0" smtClean="0"/>
              <a:t>.). Retrieved November 16, 2014 	from	</a:t>
            </a:r>
            <a:r>
              <a:rPr lang="en-US" dirty="0" smtClean="0">
                <a:hlinkClick r:id="rId3"/>
              </a:rPr>
              <a:t>https://sites.google.com/a/msad60.org/technology-is-learning/samr-model</a:t>
            </a:r>
            <a:endParaRPr lang="en-US" dirty="0" smtClean="0"/>
          </a:p>
          <a:p>
            <a:r>
              <a:rPr lang="en-US" dirty="0" err="1" smtClean="0"/>
              <a:t>Rao</a:t>
            </a:r>
            <a:r>
              <a:rPr lang="en-US" dirty="0" smtClean="0"/>
              <a:t>, A. (2013) What's the difference between 'using</a:t>
            </a:r>
            <a:r>
              <a:rPr lang="en-US" dirty="0" smtClean="0"/>
              <a:t> technology</a:t>
            </a:r>
            <a:r>
              <a:rPr lang="en-US" dirty="0" smtClean="0"/>
              <a:t>' and 'technology</a:t>
            </a:r>
            <a:r>
              <a:rPr lang="en-US" dirty="0" smtClean="0"/>
              <a:t> 	integration</a:t>
            </a:r>
            <a:r>
              <a:rPr lang="en-US" dirty="0" smtClean="0"/>
              <a:t>'? </a:t>
            </a:r>
            <a:r>
              <a:rPr lang="en-US" dirty="0" err="1" smtClean="0"/>
              <a:t>Teachbytes</a:t>
            </a:r>
            <a:r>
              <a:rPr lang="en-US" dirty="0" smtClean="0"/>
              <a:t>. </a:t>
            </a:r>
            <a:r>
              <a:rPr lang="en-US" dirty="0" smtClean="0"/>
              <a:t>Retrieved November </a:t>
            </a:r>
            <a:r>
              <a:rPr lang="en-US" dirty="0" smtClean="0"/>
              <a:t>16, </a:t>
            </a:r>
            <a:r>
              <a:rPr lang="en-US" dirty="0" smtClean="0"/>
              <a:t>2014 </a:t>
            </a:r>
            <a:r>
              <a:rPr lang="en-US" dirty="0" smtClean="0"/>
              <a:t>from</a:t>
            </a:r>
          </a:p>
          <a:p>
            <a:pPr lvl="3">
              <a:buNone/>
            </a:pPr>
            <a:r>
              <a:rPr lang="en-US" u="sng" dirty="0" smtClean="0">
                <a:hlinkClick r:id="rId4"/>
              </a:rPr>
              <a:t>    http://teachbytes.com/2013/03/29/whats-the-difference-between-</a:t>
            </a:r>
            <a:r>
              <a:rPr lang="en-US" dirty="0" smtClean="0">
                <a:hlinkClick r:id="rId4"/>
              </a:rPr>
              <a:t>using-technology-</a:t>
            </a:r>
            <a:r>
              <a:rPr lang="en-US" dirty="0" smtClean="0">
                <a:hlinkClick r:id="rId4"/>
              </a:rPr>
              <a:t>and technology</a:t>
            </a:r>
            <a:r>
              <a:rPr lang="en-US" dirty="0" smtClean="0">
                <a:hlinkClick r:id="rId4"/>
              </a:rPr>
              <a:t>-integration</a:t>
            </a:r>
            <a:r>
              <a:rPr lang="en-US" dirty="0" smtClean="0">
                <a:hlinkClick r:id="rId4"/>
              </a:rPr>
              <a:t>/</a:t>
            </a:r>
            <a:endParaRPr lang="en-US" dirty="0" smtClean="0"/>
          </a:p>
          <a:p>
            <a:pPr lvl="3">
              <a:buNone/>
            </a:pPr>
            <a:endParaRPr lang="en-US" dirty="0" smtClean="0"/>
          </a:p>
          <a:p>
            <a:pPr lvl="3">
              <a:buNone/>
            </a:pPr>
            <a:endParaRPr lang="en-US" dirty="0" smtClean="0"/>
          </a:p>
          <a:p>
            <a:pPr lvl="3">
              <a:buNone/>
            </a:pP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SAMR</a:t>
            </a:r>
            <a:endParaRPr lang="en-US" dirty="0"/>
          </a:p>
        </p:txBody>
      </p:sp>
      <p:sp>
        <p:nvSpPr>
          <p:cNvPr id="7" name="TextBox 6"/>
          <p:cNvSpPr txBox="1"/>
          <p:nvPr/>
        </p:nvSpPr>
        <p:spPr>
          <a:xfrm>
            <a:off x="4795483" y="350942"/>
            <a:ext cx="1704318" cy="430887"/>
          </a:xfrm>
          <a:prstGeom prst="rect">
            <a:avLst/>
          </a:prstGeom>
          <a:noFill/>
        </p:spPr>
        <p:txBody>
          <a:bodyPr wrap="square" rtlCol="0">
            <a:spAutoFit/>
          </a:bodyPr>
          <a:lstStyle/>
          <a:p>
            <a:r>
              <a:rPr lang="en-US" sz="2200" dirty="0" smtClean="0"/>
              <a:t>Substitution</a:t>
            </a:r>
            <a:endParaRPr lang="en-US" sz="2200" dirty="0"/>
          </a:p>
        </p:txBody>
      </p:sp>
      <p:sp>
        <p:nvSpPr>
          <p:cNvPr id="8" name="TextBox 7"/>
          <p:cNvSpPr txBox="1"/>
          <p:nvPr/>
        </p:nvSpPr>
        <p:spPr>
          <a:xfrm>
            <a:off x="6833979" y="718785"/>
            <a:ext cx="2310019" cy="430887"/>
          </a:xfrm>
          <a:prstGeom prst="rect">
            <a:avLst/>
          </a:prstGeom>
          <a:noFill/>
        </p:spPr>
        <p:txBody>
          <a:bodyPr wrap="square" rtlCol="0">
            <a:spAutoFit/>
          </a:bodyPr>
          <a:lstStyle/>
          <a:p>
            <a:r>
              <a:rPr lang="en-US" sz="2200" dirty="0" smtClean="0"/>
              <a:t>Augmentation</a:t>
            </a:r>
            <a:endParaRPr lang="en-US" sz="2200" dirty="0"/>
          </a:p>
        </p:txBody>
      </p:sp>
      <p:sp>
        <p:nvSpPr>
          <p:cNvPr id="10" name="TextBox 9"/>
          <p:cNvSpPr txBox="1"/>
          <p:nvPr/>
        </p:nvSpPr>
        <p:spPr>
          <a:xfrm>
            <a:off x="4795482" y="3243846"/>
            <a:ext cx="2038497" cy="430887"/>
          </a:xfrm>
          <a:prstGeom prst="rect">
            <a:avLst/>
          </a:prstGeom>
          <a:noFill/>
        </p:spPr>
        <p:txBody>
          <a:bodyPr wrap="square" rtlCol="0">
            <a:spAutoFit/>
          </a:bodyPr>
          <a:lstStyle/>
          <a:p>
            <a:r>
              <a:rPr lang="en-US" sz="2200" dirty="0" smtClean="0"/>
              <a:t>Modification</a:t>
            </a:r>
            <a:endParaRPr lang="en-US" sz="2200" dirty="0"/>
          </a:p>
        </p:txBody>
      </p:sp>
      <p:sp>
        <p:nvSpPr>
          <p:cNvPr id="11" name="TextBox 10"/>
          <p:cNvSpPr txBox="1"/>
          <p:nvPr/>
        </p:nvSpPr>
        <p:spPr>
          <a:xfrm>
            <a:off x="7151452" y="3674733"/>
            <a:ext cx="1992546" cy="430887"/>
          </a:xfrm>
          <a:prstGeom prst="rect">
            <a:avLst/>
          </a:prstGeom>
          <a:noFill/>
        </p:spPr>
        <p:txBody>
          <a:bodyPr wrap="square" rtlCol="0">
            <a:spAutoFit/>
          </a:bodyPr>
          <a:lstStyle/>
          <a:p>
            <a:r>
              <a:rPr lang="en-US" sz="2200" dirty="0" smtClean="0"/>
              <a:t>Redefinition</a:t>
            </a:r>
            <a:endParaRPr 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SAMR</a:t>
            </a:r>
            <a:endParaRPr lang="en-US" dirty="0"/>
          </a:p>
        </p:txBody>
      </p:sp>
      <p:sp>
        <p:nvSpPr>
          <p:cNvPr id="7" name="TextBox 6"/>
          <p:cNvSpPr txBox="1"/>
          <p:nvPr/>
        </p:nvSpPr>
        <p:spPr>
          <a:xfrm>
            <a:off x="4728647" y="350942"/>
            <a:ext cx="2105332" cy="1538883"/>
          </a:xfrm>
          <a:prstGeom prst="rect">
            <a:avLst/>
          </a:prstGeom>
          <a:noFill/>
        </p:spPr>
        <p:txBody>
          <a:bodyPr wrap="square" rtlCol="0">
            <a:spAutoFit/>
          </a:bodyPr>
          <a:lstStyle/>
          <a:p>
            <a:r>
              <a:rPr lang="en-US" sz="2200" dirty="0" smtClean="0"/>
              <a:t>Substitution</a:t>
            </a:r>
            <a:r>
              <a:rPr lang="en-US" dirty="0" smtClean="0"/>
              <a:t> –</a:t>
            </a:r>
          </a:p>
          <a:p>
            <a:r>
              <a:rPr lang="en-US" dirty="0" smtClean="0"/>
              <a:t>No functional change. Usually teacher-centered.</a:t>
            </a:r>
          </a:p>
          <a:p>
            <a:r>
              <a:rPr lang="en-US" dirty="0" smtClean="0"/>
              <a:t> </a:t>
            </a:r>
            <a:endParaRPr lang="en-US" sz="2200" dirty="0" smtClean="0"/>
          </a:p>
        </p:txBody>
      </p:sp>
      <p:sp>
        <p:nvSpPr>
          <p:cNvPr id="8" name="TextBox 7"/>
          <p:cNvSpPr txBox="1"/>
          <p:nvPr/>
        </p:nvSpPr>
        <p:spPr>
          <a:xfrm>
            <a:off x="6833979" y="718785"/>
            <a:ext cx="2310019" cy="1261884"/>
          </a:xfrm>
          <a:prstGeom prst="rect">
            <a:avLst/>
          </a:prstGeom>
          <a:noFill/>
        </p:spPr>
        <p:txBody>
          <a:bodyPr wrap="square" rtlCol="0">
            <a:spAutoFit/>
          </a:bodyPr>
          <a:lstStyle/>
          <a:p>
            <a:r>
              <a:rPr lang="en-US" sz="2200" dirty="0" smtClean="0"/>
              <a:t>Augmentation </a:t>
            </a:r>
            <a:br>
              <a:rPr lang="en-US" sz="2200" dirty="0" smtClean="0"/>
            </a:br>
            <a:r>
              <a:rPr lang="en-US" dirty="0" smtClean="0"/>
              <a:t>= Immediate feedback = more engaged learning</a:t>
            </a:r>
            <a:endParaRPr lang="en-US" dirty="0"/>
          </a:p>
        </p:txBody>
      </p:sp>
      <p:sp>
        <p:nvSpPr>
          <p:cNvPr id="13" name="TextBox 12"/>
          <p:cNvSpPr txBox="1"/>
          <p:nvPr/>
        </p:nvSpPr>
        <p:spPr>
          <a:xfrm>
            <a:off x="334180" y="4562252"/>
            <a:ext cx="8521590" cy="923330"/>
          </a:xfrm>
          <a:prstGeom prst="rect">
            <a:avLst/>
          </a:prstGeom>
          <a:noFill/>
        </p:spPr>
        <p:txBody>
          <a:bodyPr wrap="square" rtlCol="0">
            <a:spAutoFit/>
          </a:bodyPr>
          <a:lstStyle/>
          <a:p>
            <a:r>
              <a:rPr lang="en-US" dirty="0" smtClean="0"/>
              <a:t>We all use technology in our classrooms just by using the document camera to </a:t>
            </a:r>
            <a:r>
              <a:rPr lang="en-US" b="1" dirty="0" smtClean="0"/>
              <a:t>substitute</a:t>
            </a:r>
            <a:r>
              <a:rPr lang="en-US" dirty="0" smtClean="0"/>
              <a:t> for the chalkboard/whiteboard when we place directions under the document camera or have students copy notes.</a:t>
            </a:r>
          </a:p>
        </p:txBody>
      </p:sp>
      <p:sp>
        <p:nvSpPr>
          <p:cNvPr id="15" name="TextBox 14"/>
          <p:cNvSpPr txBox="1"/>
          <p:nvPr/>
        </p:nvSpPr>
        <p:spPr>
          <a:xfrm>
            <a:off x="334180" y="5748771"/>
            <a:ext cx="8521590" cy="1200329"/>
          </a:xfrm>
          <a:prstGeom prst="rect">
            <a:avLst/>
          </a:prstGeom>
          <a:noFill/>
        </p:spPr>
        <p:txBody>
          <a:bodyPr wrap="square" rtlCol="0">
            <a:spAutoFit/>
          </a:bodyPr>
          <a:lstStyle/>
          <a:p>
            <a:r>
              <a:rPr lang="en-US" dirty="0" smtClean="0"/>
              <a:t>However, when we use the document camera to allow the whole class to see the work of others we </a:t>
            </a:r>
            <a:r>
              <a:rPr lang="en-US" b="1" dirty="0" smtClean="0"/>
              <a:t>augment</a:t>
            </a:r>
            <a:r>
              <a:rPr lang="en-US" dirty="0" smtClean="0"/>
              <a:t> learning because students are able to get instant feedback and critique others’ work without the need of a copy machine.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ppt_x</p:attrName>
                                        </p:attrNameLst>
                                      </p:cBhvr>
                                      <p:tavLst>
                                        <p:tav tm="0">
                                          <p:val>
                                            <p:strVal val="#ppt_x"/>
                                          </p:val>
                                        </p:tav>
                                        <p:tav tm="100000">
                                          <p:val>
                                            <p:strVal val="#ppt_x"/>
                                          </p:val>
                                        </p:tav>
                                      </p:tavLst>
                                    </p:anim>
                                    <p:anim calcmode="lin" valueType="num">
                                      <p:cBhvr>
                                        <p:cTn id="9" dur="1800" decel="100000" fill="hold"/>
                                        <p:tgtEl>
                                          <p:spTgt spid="13"/>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3000"/>
                                        <p:tgtEl>
                                          <p:spTgt spid="15"/>
                                        </p:tgtEl>
                                      </p:cBhvr>
                                    </p:animEffect>
                                    <p:anim calcmode="lin" valueType="num">
                                      <p:cBhvr>
                                        <p:cTn id="16" dur="3000" fill="hold"/>
                                        <p:tgtEl>
                                          <p:spTgt spid="15"/>
                                        </p:tgtEl>
                                        <p:attrNameLst>
                                          <p:attrName>ppt_x</p:attrName>
                                        </p:attrNameLst>
                                      </p:cBhvr>
                                      <p:tavLst>
                                        <p:tav tm="0">
                                          <p:val>
                                            <p:strVal val="#ppt_x"/>
                                          </p:val>
                                        </p:tav>
                                        <p:tav tm="100000">
                                          <p:val>
                                            <p:strVal val="#ppt_x"/>
                                          </p:val>
                                        </p:tav>
                                      </p:tavLst>
                                    </p:anim>
                                    <p:anim calcmode="lin" valueType="num">
                                      <p:cBhvr>
                                        <p:cTn id="17" dur="2700" decel="100000" fill="hold"/>
                                        <p:tgtEl>
                                          <p:spTgt spid="15"/>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P spid="15"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SAMR - </a:t>
            </a:r>
          </a:p>
          <a:p>
            <a:r>
              <a:rPr lang="en-US" sz="2200" dirty="0" smtClean="0"/>
              <a:t>moving toward student centered learning</a:t>
            </a:r>
            <a:endParaRPr lang="en-US" sz="2200" dirty="0"/>
          </a:p>
        </p:txBody>
      </p:sp>
      <p:sp>
        <p:nvSpPr>
          <p:cNvPr id="10" name="TextBox 9"/>
          <p:cNvSpPr txBox="1"/>
          <p:nvPr/>
        </p:nvSpPr>
        <p:spPr>
          <a:xfrm>
            <a:off x="4795482" y="3243846"/>
            <a:ext cx="2038497" cy="3200877"/>
          </a:xfrm>
          <a:prstGeom prst="rect">
            <a:avLst/>
          </a:prstGeom>
          <a:noFill/>
        </p:spPr>
        <p:txBody>
          <a:bodyPr wrap="square" rtlCol="0">
            <a:spAutoFit/>
          </a:bodyPr>
          <a:lstStyle/>
          <a:p>
            <a:r>
              <a:rPr lang="en-US" sz="2200" dirty="0" smtClean="0"/>
              <a:t>Modification – </a:t>
            </a:r>
          </a:p>
          <a:p>
            <a:r>
              <a:rPr lang="en-US" dirty="0" smtClean="0"/>
              <a:t>Students are able to collaborate with each other and/or the teacher. </a:t>
            </a:r>
            <a:r>
              <a:rPr lang="en-US" dirty="0"/>
              <a:t>Q</a:t>
            </a:r>
            <a:r>
              <a:rPr lang="en-US" dirty="0" smtClean="0"/>
              <a:t>uestions to come from students more often than the teacher.</a:t>
            </a:r>
            <a:endParaRPr lang="en-US" dirty="0"/>
          </a:p>
        </p:txBody>
      </p:sp>
      <p:sp>
        <p:nvSpPr>
          <p:cNvPr id="11" name="TextBox 10"/>
          <p:cNvSpPr txBox="1"/>
          <p:nvPr/>
        </p:nvSpPr>
        <p:spPr>
          <a:xfrm>
            <a:off x="7151452" y="3674733"/>
            <a:ext cx="1992546" cy="2646879"/>
          </a:xfrm>
          <a:prstGeom prst="rect">
            <a:avLst/>
          </a:prstGeom>
          <a:noFill/>
        </p:spPr>
        <p:txBody>
          <a:bodyPr wrap="square" rtlCol="0">
            <a:spAutoFit/>
          </a:bodyPr>
          <a:lstStyle/>
          <a:p>
            <a:r>
              <a:rPr lang="en-US" sz="2200" dirty="0" smtClean="0"/>
              <a:t>Redefinition – </a:t>
            </a:r>
            <a:r>
              <a:rPr lang="en-US" dirty="0" smtClean="0"/>
              <a:t>technology enhances student learning. Collaboration is promoted and questions come from students most often.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r>
              <a:rPr lang="en-US" dirty="0" smtClean="0"/>
              <a:t>SAMR - </a:t>
            </a:r>
          </a:p>
          <a:p>
            <a:r>
              <a:rPr lang="en-US" sz="2200" dirty="0" smtClean="0"/>
              <a:t>moving toward student centered learning</a:t>
            </a:r>
            <a:endParaRPr lang="en-US" sz="2200" dirty="0"/>
          </a:p>
        </p:txBody>
      </p:sp>
      <p:sp>
        <p:nvSpPr>
          <p:cNvPr id="10" name="TextBox 9"/>
          <p:cNvSpPr txBox="1"/>
          <p:nvPr/>
        </p:nvSpPr>
        <p:spPr>
          <a:xfrm>
            <a:off x="4795482" y="3243846"/>
            <a:ext cx="2038497" cy="3200877"/>
          </a:xfrm>
          <a:prstGeom prst="rect">
            <a:avLst/>
          </a:prstGeom>
          <a:noFill/>
        </p:spPr>
        <p:txBody>
          <a:bodyPr wrap="square" rtlCol="0">
            <a:spAutoFit/>
          </a:bodyPr>
          <a:lstStyle/>
          <a:p>
            <a:r>
              <a:rPr lang="en-US" sz="2200" dirty="0" smtClean="0"/>
              <a:t>Modification – </a:t>
            </a:r>
          </a:p>
          <a:p>
            <a:r>
              <a:rPr lang="en-US" dirty="0" smtClean="0"/>
              <a:t>Students are able to collaborate with each other and/or the teacher. </a:t>
            </a:r>
            <a:r>
              <a:rPr lang="en-US" dirty="0"/>
              <a:t>Q</a:t>
            </a:r>
            <a:r>
              <a:rPr lang="en-US" dirty="0" smtClean="0"/>
              <a:t>uestions to come from students more often than the teacher.</a:t>
            </a:r>
            <a:endParaRPr lang="en-US" dirty="0"/>
          </a:p>
        </p:txBody>
      </p:sp>
      <p:sp>
        <p:nvSpPr>
          <p:cNvPr id="11" name="TextBox 10"/>
          <p:cNvSpPr txBox="1"/>
          <p:nvPr/>
        </p:nvSpPr>
        <p:spPr>
          <a:xfrm>
            <a:off x="7151452" y="3674733"/>
            <a:ext cx="1992546" cy="2646879"/>
          </a:xfrm>
          <a:prstGeom prst="rect">
            <a:avLst/>
          </a:prstGeom>
          <a:noFill/>
        </p:spPr>
        <p:txBody>
          <a:bodyPr wrap="square" rtlCol="0">
            <a:spAutoFit/>
          </a:bodyPr>
          <a:lstStyle/>
          <a:p>
            <a:r>
              <a:rPr lang="en-US" sz="2200" dirty="0" smtClean="0"/>
              <a:t>Redefinition – </a:t>
            </a:r>
            <a:r>
              <a:rPr lang="en-US" dirty="0" smtClean="0"/>
              <a:t>technology enhances student learning. Collaboration is promoted and questions come from students most often.</a:t>
            </a:r>
            <a:endParaRPr lang="en-US" dirty="0"/>
          </a:p>
        </p:txBody>
      </p:sp>
      <p:sp>
        <p:nvSpPr>
          <p:cNvPr id="7" name="TextBox 6"/>
          <p:cNvSpPr txBox="1"/>
          <p:nvPr/>
        </p:nvSpPr>
        <p:spPr>
          <a:xfrm>
            <a:off x="4728647" y="350942"/>
            <a:ext cx="2105332" cy="1538883"/>
          </a:xfrm>
          <a:prstGeom prst="rect">
            <a:avLst/>
          </a:prstGeom>
          <a:noFill/>
        </p:spPr>
        <p:txBody>
          <a:bodyPr wrap="square" rtlCol="0">
            <a:spAutoFit/>
          </a:bodyPr>
          <a:lstStyle/>
          <a:p>
            <a:r>
              <a:rPr lang="en-US" sz="2200" dirty="0" smtClean="0"/>
              <a:t>Substitution</a:t>
            </a:r>
            <a:r>
              <a:rPr lang="en-US" dirty="0" smtClean="0"/>
              <a:t> –</a:t>
            </a:r>
          </a:p>
          <a:p>
            <a:r>
              <a:rPr lang="en-US" dirty="0" smtClean="0"/>
              <a:t>No functional change. Usually teacher-centered.</a:t>
            </a:r>
          </a:p>
          <a:p>
            <a:r>
              <a:rPr lang="en-US" dirty="0" smtClean="0"/>
              <a:t> </a:t>
            </a:r>
            <a:endParaRPr lang="en-US" sz="2200" dirty="0" smtClean="0"/>
          </a:p>
        </p:txBody>
      </p:sp>
      <p:sp>
        <p:nvSpPr>
          <p:cNvPr id="8" name="TextBox 7"/>
          <p:cNvSpPr txBox="1"/>
          <p:nvPr/>
        </p:nvSpPr>
        <p:spPr>
          <a:xfrm>
            <a:off x="6833979" y="718785"/>
            <a:ext cx="2310019" cy="1261884"/>
          </a:xfrm>
          <a:prstGeom prst="rect">
            <a:avLst/>
          </a:prstGeom>
          <a:noFill/>
        </p:spPr>
        <p:txBody>
          <a:bodyPr wrap="square" rtlCol="0">
            <a:spAutoFit/>
          </a:bodyPr>
          <a:lstStyle/>
          <a:p>
            <a:r>
              <a:rPr lang="en-US" sz="2200" dirty="0" smtClean="0"/>
              <a:t>Augmentation </a:t>
            </a:r>
            <a:br>
              <a:rPr lang="en-US" sz="2200" dirty="0" smtClean="0"/>
            </a:br>
            <a:r>
              <a:rPr lang="en-US" dirty="0" smtClean="0"/>
              <a:t>= Immediate feedback = more engaged learning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may want to start with a piece of technology you are comfortable with yourself.</a:t>
            </a:r>
          </a:p>
          <a:p>
            <a:r>
              <a:rPr lang="en-US" dirty="0" smtClean="0"/>
              <a:t>As you try out new apps or pieces of technology- seek out resources and/or people for support.</a:t>
            </a:r>
          </a:p>
          <a:p>
            <a:r>
              <a:rPr lang="en-US" dirty="0" smtClean="0"/>
              <a:t>Technology should be seen as a tool to</a:t>
            </a:r>
            <a:r>
              <a:rPr lang="en-US" b="1" i="1" u="sng" dirty="0" smtClean="0"/>
              <a:t> enhance </a:t>
            </a:r>
            <a:r>
              <a:rPr lang="en-US" dirty="0" smtClean="0"/>
              <a:t>learning.</a:t>
            </a:r>
          </a:p>
          <a:p>
            <a:pPr lvl="1"/>
            <a:r>
              <a:rPr lang="en-US" dirty="0" smtClean="0"/>
              <a:t>Technology is not the only resource we have as educators.</a:t>
            </a:r>
          </a:p>
          <a:p>
            <a:r>
              <a:rPr lang="en-US" dirty="0" smtClean="0"/>
              <a:t>How does this continuum align to the Danielson Framework for Teaching</a:t>
            </a:r>
            <a:r>
              <a:rPr lang="en-US" dirty="0" smtClean="0"/>
              <a:t>?</a:t>
            </a:r>
          </a:p>
          <a:p>
            <a:r>
              <a:rPr lang="en-US" dirty="0" smtClean="0"/>
              <a:t>For more information</a:t>
            </a:r>
            <a:r>
              <a:rPr lang="en-US" dirty="0" smtClean="0"/>
              <a:t>, visit: </a:t>
            </a:r>
            <a:r>
              <a:rPr lang="en-US" dirty="0" smtClean="0">
                <a:hlinkClick r:id="rId3"/>
              </a:rPr>
              <a:t>http://www.educatorstechnology.com/search/label/Samrl%20model</a:t>
            </a: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3">
                                            <p:txEl>
                                              <p:pRg st="0" end="0"/>
                                            </p:txEl>
                                          </p:spTgt>
                                        </p:tgtEl>
                                        <p:attrNameLst>
                                          <p:attrName>style.color</p:attrName>
                                        </p:attrNameLst>
                                      </p:cBhvr>
                                      <p:to>
                                        <p:clrVal>
                                          <a:schemeClr val="accent2"/>
                                        </p:clrVal>
                                      </p:to>
                                    </p:set>
                                    <p:set>
                                      <p:cBhvr>
                                        <p:cTn id="7" dur="500" fill="hold"/>
                                        <p:tgtEl>
                                          <p:spTgt spid="3">
                                            <p:txEl>
                                              <p:pRg st="0" end="0"/>
                                            </p:txEl>
                                          </p:spTgt>
                                        </p:tgtEl>
                                        <p:attrNameLst>
                                          <p:attrName>fillcolor</p:attrName>
                                        </p:attrNameLst>
                                      </p:cBhvr>
                                      <p:to>
                                        <p:clrVal>
                                          <a:schemeClr val="accent2"/>
                                        </p:clrVal>
                                      </p:to>
                                    </p:set>
                                    <p:set>
                                      <p:cBhvr>
                                        <p:cTn id="8" dur="500" fill="hold"/>
                                        <p:tgtEl>
                                          <p:spTgt spid="3">
                                            <p:txEl>
                                              <p:pRg st="0" end="0"/>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grpId="0" nodeType="clickEffect">
                                  <p:stCondLst>
                                    <p:cond delay="0"/>
                                  </p:stCondLst>
                                  <p:iterate type="lt">
                                    <p:tmPct val="4000"/>
                                  </p:iterate>
                                  <p:childTnLst>
                                    <p:set>
                                      <p:cBhvr override="childStyle">
                                        <p:cTn id="12" dur="500" fill="hold"/>
                                        <p:tgtEl>
                                          <p:spTgt spid="3">
                                            <p:txEl>
                                              <p:pRg st="1" end="1"/>
                                            </p:txEl>
                                          </p:spTgt>
                                        </p:tgtEl>
                                        <p:attrNameLst>
                                          <p:attrName>style.color</p:attrName>
                                        </p:attrNameLst>
                                      </p:cBhvr>
                                      <p:to>
                                        <p:clrVal>
                                          <a:schemeClr val="accent2"/>
                                        </p:clrVal>
                                      </p:to>
                                    </p:set>
                                    <p:set>
                                      <p:cBhvr>
                                        <p:cTn id="13" dur="500" fill="hold"/>
                                        <p:tgtEl>
                                          <p:spTgt spid="3">
                                            <p:txEl>
                                              <p:pRg st="1" end="1"/>
                                            </p:txEl>
                                          </p:spTgt>
                                        </p:tgtEl>
                                        <p:attrNameLst>
                                          <p:attrName>fillcolor</p:attrName>
                                        </p:attrNameLst>
                                      </p:cBhvr>
                                      <p:to>
                                        <p:clrVal>
                                          <a:schemeClr val="accent2"/>
                                        </p:clrVal>
                                      </p:to>
                                    </p:set>
                                    <p:set>
                                      <p:cBhvr>
                                        <p:cTn id="14" dur="500" fill="hold"/>
                                        <p:tgtEl>
                                          <p:spTgt spid="3">
                                            <p:txEl>
                                              <p:pRg st="1" end="1"/>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grpId="0" nodeType="clickEffect">
                                  <p:stCondLst>
                                    <p:cond delay="0"/>
                                  </p:stCondLst>
                                  <p:iterate type="lt">
                                    <p:tmPct val="4000"/>
                                  </p:iterate>
                                  <p:childTnLst>
                                    <p:set>
                                      <p:cBhvr override="childStyle">
                                        <p:cTn id="18" dur="500" fill="hold"/>
                                        <p:tgtEl>
                                          <p:spTgt spid="3">
                                            <p:txEl>
                                              <p:pRg st="2" end="2"/>
                                            </p:txEl>
                                          </p:spTgt>
                                        </p:tgtEl>
                                        <p:attrNameLst>
                                          <p:attrName>style.color</p:attrName>
                                        </p:attrNameLst>
                                      </p:cBhvr>
                                      <p:to>
                                        <p:clrVal>
                                          <a:schemeClr val="accent2"/>
                                        </p:clrVal>
                                      </p:to>
                                    </p:set>
                                    <p:set>
                                      <p:cBhvr>
                                        <p:cTn id="19" dur="500" fill="hold"/>
                                        <p:tgtEl>
                                          <p:spTgt spid="3">
                                            <p:txEl>
                                              <p:pRg st="2" end="2"/>
                                            </p:txEl>
                                          </p:spTgt>
                                        </p:tgtEl>
                                        <p:attrNameLst>
                                          <p:attrName>fillcolor</p:attrName>
                                        </p:attrNameLst>
                                      </p:cBhvr>
                                      <p:to>
                                        <p:clrVal>
                                          <a:schemeClr val="accent2"/>
                                        </p:clrVal>
                                      </p:to>
                                    </p:set>
                                    <p:set>
                                      <p:cBhvr>
                                        <p:cTn id="20" dur="500" fill="hold"/>
                                        <p:tgtEl>
                                          <p:spTgt spid="3">
                                            <p:txEl>
                                              <p:pRg st="2" end="2"/>
                                            </p:txEl>
                                          </p:spTgt>
                                        </p:tgtEl>
                                        <p:attrNameLst>
                                          <p:attrName>fill.type</p:attrName>
                                        </p:attrNameLst>
                                      </p:cBhvr>
                                      <p:to>
                                        <p:strVal val="solid"/>
                                      </p:to>
                                    </p:set>
                                  </p:childTnLst>
                                </p:cTn>
                              </p:par>
                              <p:par>
                                <p:cTn id="21" presetID="16" presetClass="emph" presetSubtype="0" fill="hold" grpId="0" nodeType="withEffect">
                                  <p:stCondLst>
                                    <p:cond delay="0"/>
                                  </p:stCondLst>
                                  <p:iterate type="lt">
                                    <p:tmPct val="4000"/>
                                  </p:iterate>
                                  <p:childTnLst>
                                    <p:set>
                                      <p:cBhvr override="childStyle">
                                        <p:cTn id="22" dur="500" fill="hold"/>
                                        <p:tgtEl>
                                          <p:spTgt spid="3">
                                            <p:txEl>
                                              <p:pRg st="3" end="3"/>
                                            </p:txEl>
                                          </p:spTgt>
                                        </p:tgtEl>
                                        <p:attrNameLst>
                                          <p:attrName>style.color</p:attrName>
                                        </p:attrNameLst>
                                      </p:cBhvr>
                                      <p:to>
                                        <p:clrVal>
                                          <a:schemeClr val="accent2"/>
                                        </p:clrVal>
                                      </p:to>
                                    </p:set>
                                    <p:set>
                                      <p:cBhvr>
                                        <p:cTn id="23" dur="500" fill="hold"/>
                                        <p:tgtEl>
                                          <p:spTgt spid="3">
                                            <p:txEl>
                                              <p:pRg st="3" end="3"/>
                                            </p:txEl>
                                          </p:spTgt>
                                        </p:tgtEl>
                                        <p:attrNameLst>
                                          <p:attrName>fillcolor</p:attrName>
                                        </p:attrNameLst>
                                      </p:cBhvr>
                                      <p:to>
                                        <p:clrVal>
                                          <a:schemeClr val="accent2"/>
                                        </p:clrVal>
                                      </p:to>
                                    </p:set>
                                    <p:set>
                                      <p:cBhvr>
                                        <p:cTn id="24" dur="500" fill="hold"/>
                                        <p:tgtEl>
                                          <p:spTgt spid="3">
                                            <p:txEl>
                                              <p:pRg st="3" end="3"/>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16" presetClass="emph" presetSubtype="0" fill="hold" grpId="0" nodeType="clickEffect">
                                  <p:stCondLst>
                                    <p:cond delay="0"/>
                                  </p:stCondLst>
                                  <p:iterate type="lt">
                                    <p:tmPct val="4000"/>
                                  </p:iterate>
                                  <p:childTnLst>
                                    <p:set>
                                      <p:cBhvr override="childStyle">
                                        <p:cTn id="28" dur="500" fill="hold"/>
                                        <p:tgtEl>
                                          <p:spTgt spid="3">
                                            <p:txEl>
                                              <p:pRg st="4" end="4"/>
                                            </p:txEl>
                                          </p:spTgt>
                                        </p:tgtEl>
                                        <p:attrNameLst>
                                          <p:attrName>style.color</p:attrName>
                                        </p:attrNameLst>
                                      </p:cBhvr>
                                      <p:to>
                                        <p:clrVal>
                                          <a:schemeClr val="accent2"/>
                                        </p:clrVal>
                                      </p:to>
                                    </p:set>
                                    <p:set>
                                      <p:cBhvr>
                                        <p:cTn id="29" dur="500" fill="hold"/>
                                        <p:tgtEl>
                                          <p:spTgt spid="3">
                                            <p:txEl>
                                              <p:pRg st="4" end="4"/>
                                            </p:txEl>
                                          </p:spTgt>
                                        </p:tgtEl>
                                        <p:attrNameLst>
                                          <p:attrName>fillcolor</p:attrName>
                                        </p:attrNameLst>
                                      </p:cBhvr>
                                      <p:to>
                                        <p:clrVal>
                                          <a:schemeClr val="accent2"/>
                                        </p:clrVal>
                                      </p:to>
                                    </p:set>
                                    <p:set>
                                      <p:cBhvr>
                                        <p:cTn id="30" dur="500" fill="hold"/>
                                        <p:tgtEl>
                                          <p:spTgt spid="3">
                                            <p:txEl>
                                              <p:pRg st="4" end="4"/>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16" presetClass="emph" presetSubtype="0" fill="hold" grpId="0" nodeType="clickEffect">
                                  <p:stCondLst>
                                    <p:cond delay="0"/>
                                  </p:stCondLst>
                                  <p:iterate type="lt">
                                    <p:tmPct val="4000"/>
                                  </p:iterate>
                                  <p:childTnLst>
                                    <p:set>
                                      <p:cBhvr override="childStyle">
                                        <p:cTn id="34" dur="500" fill="hold"/>
                                        <p:tgtEl>
                                          <p:spTgt spid="3">
                                            <p:txEl>
                                              <p:pRg st="5" end="5"/>
                                            </p:txEl>
                                          </p:spTgt>
                                        </p:tgtEl>
                                        <p:attrNameLst>
                                          <p:attrName>style.color</p:attrName>
                                        </p:attrNameLst>
                                      </p:cBhvr>
                                      <p:to>
                                        <p:clrVal>
                                          <a:schemeClr val="accent2"/>
                                        </p:clrVal>
                                      </p:to>
                                    </p:set>
                                    <p:set>
                                      <p:cBhvr>
                                        <p:cTn id="35" dur="500" fill="hold"/>
                                        <p:tgtEl>
                                          <p:spTgt spid="3">
                                            <p:txEl>
                                              <p:pRg st="5" end="5"/>
                                            </p:txEl>
                                          </p:spTgt>
                                        </p:tgtEl>
                                        <p:attrNameLst>
                                          <p:attrName>fillcolor</p:attrName>
                                        </p:attrNameLst>
                                      </p:cBhvr>
                                      <p:to>
                                        <p:clrVal>
                                          <a:schemeClr val="accent2"/>
                                        </p:clrVal>
                                      </p:to>
                                    </p:set>
                                    <p:set>
                                      <p:cBhvr>
                                        <p:cTn id="36" dur="500" fill="hold"/>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450629" y="1256220"/>
            <a:ext cx="4045876" cy="2564180"/>
          </a:xfrm>
        </p:spPr>
        <p:txBody>
          <a:bodyPr/>
          <a:lstStyle/>
          <a:p>
            <a:r>
              <a:rPr lang="en-US" dirty="0" smtClean="0"/>
              <a:t>SAMR</a:t>
            </a:r>
            <a:r>
              <a:rPr lang="en-US" dirty="0" smtClean="0"/>
              <a:t> – </a:t>
            </a:r>
          </a:p>
          <a:p>
            <a:r>
              <a:rPr lang="en-US" dirty="0" smtClean="0"/>
              <a:t>Personal Examples</a:t>
            </a:r>
            <a:endParaRPr lang="en-US" dirty="0" smtClean="0"/>
          </a:p>
        </p:txBody>
      </p:sp>
      <p:sp>
        <p:nvSpPr>
          <p:cNvPr id="7" name="TextBox 6"/>
          <p:cNvSpPr txBox="1"/>
          <p:nvPr/>
        </p:nvSpPr>
        <p:spPr>
          <a:xfrm>
            <a:off x="4728647" y="350942"/>
            <a:ext cx="2105332" cy="1538883"/>
          </a:xfrm>
          <a:prstGeom prst="rect">
            <a:avLst/>
          </a:prstGeom>
          <a:noFill/>
        </p:spPr>
        <p:txBody>
          <a:bodyPr wrap="square" rtlCol="0">
            <a:spAutoFit/>
          </a:bodyPr>
          <a:lstStyle/>
          <a:p>
            <a:r>
              <a:rPr lang="en-US" sz="2200" dirty="0" smtClean="0"/>
              <a:t>Substitution</a:t>
            </a:r>
            <a:r>
              <a:rPr lang="en-US" dirty="0" smtClean="0"/>
              <a:t> –</a:t>
            </a:r>
            <a:endParaRPr lang="en-US" dirty="0" smtClean="0"/>
          </a:p>
          <a:p>
            <a:r>
              <a:rPr lang="en-US" dirty="0" smtClean="0"/>
              <a:t>No functional change. Usually teacher</a:t>
            </a:r>
            <a:r>
              <a:rPr lang="en-US" dirty="0" smtClean="0"/>
              <a:t>-centered.</a:t>
            </a:r>
            <a:endParaRPr lang="en-US" dirty="0" smtClean="0"/>
          </a:p>
          <a:p>
            <a:r>
              <a:rPr lang="en-US" dirty="0" smtClean="0"/>
              <a:t> </a:t>
            </a:r>
            <a:endParaRPr lang="en-US" sz="2200" dirty="0" smtClean="0"/>
          </a:p>
        </p:txBody>
      </p:sp>
      <p:sp>
        <p:nvSpPr>
          <p:cNvPr id="9" name="TextBox 8"/>
          <p:cNvSpPr txBox="1"/>
          <p:nvPr/>
        </p:nvSpPr>
        <p:spPr>
          <a:xfrm>
            <a:off x="450629" y="4683512"/>
            <a:ext cx="8247863" cy="1477328"/>
          </a:xfrm>
          <a:prstGeom prst="rect">
            <a:avLst/>
          </a:prstGeom>
          <a:noFill/>
        </p:spPr>
        <p:txBody>
          <a:bodyPr wrap="square" rtlCol="0">
            <a:spAutoFit/>
          </a:bodyPr>
          <a:lstStyle/>
          <a:p>
            <a:r>
              <a:rPr lang="en-US" dirty="0" smtClean="0"/>
              <a:t>Examples:</a:t>
            </a:r>
          </a:p>
          <a:p>
            <a:r>
              <a:rPr lang="en-US" dirty="0" smtClean="0"/>
              <a:t>-</a:t>
            </a:r>
            <a:r>
              <a:rPr lang="en-US" dirty="0" smtClean="0"/>
              <a:t>Using </a:t>
            </a:r>
            <a:r>
              <a:rPr lang="en-US" dirty="0" smtClean="0"/>
              <a:t>the document camera and PowerPoint to present </a:t>
            </a:r>
            <a:r>
              <a:rPr lang="en-US" dirty="0" smtClean="0"/>
              <a:t>lessons.</a:t>
            </a:r>
          </a:p>
          <a:p>
            <a:r>
              <a:rPr lang="en-US" dirty="0" smtClean="0"/>
              <a:t>-</a:t>
            </a:r>
            <a:r>
              <a:rPr lang="en-US" dirty="0" smtClean="0"/>
              <a:t>Having students turn in their work using GAFE.</a:t>
            </a:r>
          </a:p>
          <a:p>
            <a:r>
              <a:rPr lang="en-US" dirty="0" smtClean="0"/>
              <a:t>-Sending feedback forms for teachers to fill out based on a students’ behavior to collect data.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450629" y="1256220"/>
            <a:ext cx="4045876" cy="2564180"/>
          </a:xfrm>
        </p:spPr>
        <p:txBody>
          <a:bodyPr/>
          <a:lstStyle/>
          <a:p>
            <a:r>
              <a:rPr lang="en-US" dirty="0" smtClean="0"/>
              <a:t>SAMR</a:t>
            </a:r>
            <a:r>
              <a:rPr lang="en-US" dirty="0" smtClean="0"/>
              <a:t> – </a:t>
            </a:r>
          </a:p>
          <a:p>
            <a:r>
              <a:rPr lang="en-US" dirty="0" smtClean="0"/>
              <a:t>Personal Examples</a:t>
            </a:r>
          </a:p>
        </p:txBody>
      </p:sp>
      <p:sp>
        <p:nvSpPr>
          <p:cNvPr id="8" name="TextBox 7"/>
          <p:cNvSpPr txBox="1"/>
          <p:nvPr/>
        </p:nvSpPr>
        <p:spPr>
          <a:xfrm>
            <a:off x="6833979" y="718785"/>
            <a:ext cx="2310019" cy="1261884"/>
          </a:xfrm>
          <a:prstGeom prst="rect">
            <a:avLst/>
          </a:prstGeom>
          <a:noFill/>
        </p:spPr>
        <p:txBody>
          <a:bodyPr wrap="square" rtlCol="0">
            <a:spAutoFit/>
          </a:bodyPr>
          <a:lstStyle/>
          <a:p>
            <a:r>
              <a:rPr lang="en-US" sz="2200" dirty="0" smtClean="0"/>
              <a:t>Augmentation </a:t>
            </a:r>
            <a:br>
              <a:rPr lang="en-US" sz="2200" dirty="0" smtClean="0"/>
            </a:br>
            <a:r>
              <a:rPr lang="en-US" dirty="0" smtClean="0"/>
              <a:t>= Immediate feedback = more engaged learning</a:t>
            </a:r>
            <a:endParaRPr lang="en-US" dirty="0"/>
          </a:p>
        </p:txBody>
      </p:sp>
      <p:sp>
        <p:nvSpPr>
          <p:cNvPr id="9" name="TextBox 8"/>
          <p:cNvSpPr txBox="1"/>
          <p:nvPr/>
        </p:nvSpPr>
        <p:spPr>
          <a:xfrm>
            <a:off x="450629" y="4683512"/>
            <a:ext cx="8247863" cy="1477328"/>
          </a:xfrm>
          <a:prstGeom prst="rect">
            <a:avLst/>
          </a:prstGeom>
          <a:noFill/>
        </p:spPr>
        <p:txBody>
          <a:bodyPr wrap="square" rtlCol="0">
            <a:spAutoFit/>
          </a:bodyPr>
          <a:lstStyle/>
          <a:p>
            <a:r>
              <a:rPr lang="en-US" dirty="0" smtClean="0"/>
              <a:t>Examples:</a:t>
            </a:r>
          </a:p>
          <a:p>
            <a:r>
              <a:rPr lang="en-US" dirty="0" smtClean="0"/>
              <a:t>-</a:t>
            </a:r>
            <a:r>
              <a:rPr lang="en-US" dirty="0" smtClean="0"/>
              <a:t>Using </a:t>
            </a:r>
            <a:r>
              <a:rPr lang="en-US" dirty="0" smtClean="0"/>
              <a:t>the document camera</a:t>
            </a:r>
            <a:r>
              <a:rPr lang="en-US" dirty="0" smtClean="0"/>
              <a:t> to show students each other's work.</a:t>
            </a:r>
          </a:p>
          <a:p>
            <a:r>
              <a:rPr lang="en-US" dirty="0" smtClean="0"/>
              <a:t>-Using Google Classroom to give students a grade.</a:t>
            </a:r>
          </a:p>
          <a:p>
            <a:r>
              <a:rPr lang="en-US" dirty="0" smtClean="0"/>
              <a:t>-Sending data back to teachers weekly so that they could see overall progress of the student.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450629" y="1256220"/>
            <a:ext cx="4045876" cy="2564180"/>
          </a:xfrm>
        </p:spPr>
        <p:txBody>
          <a:bodyPr/>
          <a:lstStyle/>
          <a:p>
            <a:r>
              <a:rPr lang="en-US" dirty="0" smtClean="0"/>
              <a:t>SAMR</a:t>
            </a:r>
            <a:r>
              <a:rPr lang="en-US" dirty="0" smtClean="0"/>
              <a:t> – </a:t>
            </a:r>
          </a:p>
          <a:p>
            <a:r>
              <a:rPr lang="en-US" dirty="0" smtClean="0"/>
              <a:t>Personal Examples</a:t>
            </a:r>
          </a:p>
        </p:txBody>
      </p:sp>
      <p:sp>
        <p:nvSpPr>
          <p:cNvPr id="10" name="TextBox 9"/>
          <p:cNvSpPr txBox="1"/>
          <p:nvPr/>
        </p:nvSpPr>
        <p:spPr>
          <a:xfrm>
            <a:off x="4795482" y="1065055"/>
            <a:ext cx="2038497" cy="3200877"/>
          </a:xfrm>
          <a:prstGeom prst="rect">
            <a:avLst/>
          </a:prstGeom>
          <a:noFill/>
        </p:spPr>
        <p:txBody>
          <a:bodyPr wrap="square" rtlCol="0">
            <a:spAutoFit/>
          </a:bodyPr>
          <a:lstStyle/>
          <a:p>
            <a:r>
              <a:rPr lang="en-US" sz="2200" dirty="0" smtClean="0"/>
              <a:t>Modification – </a:t>
            </a:r>
          </a:p>
          <a:p>
            <a:r>
              <a:rPr lang="en-US" dirty="0" smtClean="0"/>
              <a:t>Students are able to collaborate with each other and/or the teacher. </a:t>
            </a:r>
            <a:r>
              <a:rPr lang="en-US" dirty="0"/>
              <a:t>Q</a:t>
            </a:r>
            <a:r>
              <a:rPr lang="en-US" dirty="0" smtClean="0"/>
              <a:t>uestions to come from students more often than the teacher.</a:t>
            </a:r>
            <a:endParaRPr lang="en-US" dirty="0"/>
          </a:p>
        </p:txBody>
      </p:sp>
      <p:sp>
        <p:nvSpPr>
          <p:cNvPr id="9" name="TextBox 8"/>
          <p:cNvSpPr txBox="1"/>
          <p:nvPr/>
        </p:nvSpPr>
        <p:spPr>
          <a:xfrm>
            <a:off x="450629" y="4683512"/>
            <a:ext cx="8247863" cy="1754327"/>
          </a:xfrm>
          <a:prstGeom prst="rect">
            <a:avLst/>
          </a:prstGeom>
          <a:noFill/>
        </p:spPr>
        <p:txBody>
          <a:bodyPr wrap="square" rtlCol="0">
            <a:spAutoFit/>
          </a:bodyPr>
          <a:lstStyle/>
          <a:p>
            <a:r>
              <a:rPr lang="en-US" dirty="0" smtClean="0"/>
              <a:t>Examples:</a:t>
            </a:r>
          </a:p>
          <a:p>
            <a:r>
              <a:rPr lang="en-US" dirty="0" smtClean="0"/>
              <a:t>-</a:t>
            </a:r>
            <a:r>
              <a:rPr lang="en-US" dirty="0" smtClean="0"/>
              <a:t>Using </a:t>
            </a:r>
            <a:r>
              <a:rPr lang="en-US" dirty="0" smtClean="0"/>
              <a:t>the document camera</a:t>
            </a:r>
            <a:r>
              <a:rPr lang="en-US" dirty="0" smtClean="0"/>
              <a:t> to show students each other's work and allow students to have a discussion around feedback.</a:t>
            </a:r>
          </a:p>
          <a:p>
            <a:r>
              <a:rPr lang="en-US" dirty="0" smtClean="0"/>
              <a:t>-Using Google Classroom to allow students to critique one another’s work.</a:t>
            </a:r>
          </a:p>
          <a:p>
            <a:r>
              <a:rPr lang="en-US" dirty="0" smtClean="0"/>
              <a:t>-Sharing the behavior data with the student over GAFE so that the student could set goals based on his/her progress.</a:t>
            </a:r>
            <a:endParaRPr lang="en-US" dirty="0"/>
          </a:p>
        </p:txBody>
      </p:sp>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1266</TotalTime>
  <Words>1489</Words>
  <Application>Microsoft Macintosh PowerPoint</Application>
  <PresentationFormat>On-screen Show (4:3)</PresentationFormat>
  <Paragraphs>112</Paragraphs>
  <Slides>12</Slides>
  <Notes>11</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Advantage</vt:lpstr>
      <vt:lpstr>Genevieve Rawlings MATH 684.251  Instructor: John SanGiovanni 18 November 2014  </vt:lpstr>
      <vt:lpstr>Slide 2</vt:lpstr>
      <vt:lpstr>Slide 3</vt:lpstr>
      <vt:lpstr>Slide 4</vt:lpstr>
      <vt:lpstr>Slide 5</vt:lpstr>
      <vt:lpstr>Things to consider…</vt:lpstr>
      <vt:lpstr>Slide 7</vt:lpstr>
      <vt:lpstr>Slide 8</vt:lpstr>
      <vt:lpstr>Slide 9</vt:lpstr>
      <vt:lpstr>Slide 10</vt:lpstr>
      <vt:lpstr>Slide 11</vt:lpstr>
      <vt:lpstr>References</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Genevieve Rawlings MATH 684.251  Instructor: John SanGiovanni 18 November 2014  </dc:title>
  <dc:creator>Howard County Administrator</dc:creator>
  <cp:lastModifiedBy>Howard County Administrator</cp:lastModifiedBy>
  <cp:revision>7</cp:revision>
  <dcterms:created xsi:type="dcterms:W3CDTF">2014-11-23T22:17:56Z</dcterms:created>
  <dcterms:modified xsi:type="dcterms:W3CDTF">2014-11-23T23:37:19Z</dcterms:modified>
</cp:coreProperties>
</file>